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30" r:id="rId3"/>
    <p:sldMasterId id="2147483742" r:id="rId4"/>
    <p:sldMasterId id="2147483781" r:id="rId5"/>
  </p:sldMasterIdLst>
  <p:notesMasterIdLst>
    <p:notesMasterId r:id="rId40"/>
  </p:notesMasterIdLst>
  <p:sldIdLst>
    <p:sldId id="278" r:id="rId6"/>
    <p:sldId id="415" r:id="rId7"/>
    <p:sldId id="363" r:id="rId8"/>
    <p:sldId id="417" r:id="rId9"/>
    <p:sldId id="366" r:id="rId10"/>
    <p:sldId id="367" r:id="rId11"/>
    <p:sldId id="368" r:id="rId12"/>
    <p:sldId id="369" r:id="rId13"/>
    <p:sldId id="419" r:id="rId14"/>
    <p:sldId id="370" r:id="rId15"/>
    <p:sldId id="326" r:id="rId16"/>
    <p:sldId id="327" r:id="rId17"/>
    <p:sldId id="328" r:id="rId18"/>
    <p:sldId id="329" r:id="rId19"/>
    <p:sldId id="371" r:id="rId20"/>
    <p:sldId id="372" r:id="rId21"/>
    <p:sldId id="420" r:id="rId22"/>
    <p:sldId id="423" r:id="rId23"/>
    <p:sldId id="422" r:id="rId24"/>
    <p:sldId id="421" r:id="rId25"/>
    <p:sldId id="524" r:id="rId26"/>
    <p:sldId id="525" r:id="rId27"/>
    <p:sldId id="526" r:id="rId28"/>
    <p:sldId id="527" r:id="rId29"/>
    <p:sldId id="539" r:id="rId30"/>
    <p:sldId id="538" r:id="rId31"/>
    <p:sldId id="528" r:id="rId32"/>
    <p:sldId id="529" r:id="rId33"/>
    <p:sldId id="623" r:id="rId34"/>
    <p:sldId id="530" r:id="rId35"/>
    <p:sldId id="531" r:id="rId36"/>
    <p:sldId id="532" r:id="rId37"/>
    <p:sldId id="533" r:id="rId38"/>
    <p:sldId id="537" r:id="rId3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94660"/>
  </p:normalViewPr>
  <p:slideViewPr>
    <p:cSldViewPr snapToGrid="0">
      <p:cViewPr varScale="1">
        <p:scale>
          <a:sx n="52" d="100"/>
          <a:sy n="52" d="100"/>
        </p:scale>
        <p:origin x="64" y="396"/>
      </p:cViewPr>
      <p:guideLst/>
    </p:cSldViewPr>
  </p:slideViewPr>
  <p:notesTextViewPr>
    <p:cViewPr>
      <p:scale>
        <a:sx n="1" d="1"/>
        <a:sy n="1" d="1"/>
      </p:scale>
      <p:origin x="0" y="0"/>
    </p:cViewPr>
  </p:notesTextViewPr>
  <p:sorterViewPr>
    <p:cViewPr varScale="1">
      <p:scale>
        <a:sx n="100" d="100"/>
        <a:sy n="100" d="100"/>
      </p:scale>
      <p:origin x="0" y="-120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807CFC-A59D-4153-9E9D-D1B32E031ADE}" type="datetimeFigureOut">
              <a:rPr lang="ko-KR" altLang="en-US" smtClean="0"/>
              <a:t>2023-06-04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0219-FEDC-490D-A1DD-19804BB98334}" type="slidenum">
              <a:rPr lang="ko-KR" altLang="en-US" smtClean="0"/>
              <a:t>‹#›</a:t>
            </a:fld>
            <a:endParaRPr lang="ko-KR" altLang="en-US"/>
          </a:p>
        </p:txBody>
      </p:sp>
    </p:spTree>
    <p:extLst>
      <p:ext uri="{BB962C8B-B14F-4D97-AF65-F5344CB8AC3E}">
        <p14:creationId xmlns:p14="http://schemas.microsoft.com/office/powerpoint/2010/main" val="264963292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CaaS</a:t>
            </a:r>
            <a:r>
              <a:rPr lang="en-US" altLang="ko-KR" baseline="0" dirty="0"/>
              <a:t> : Container as a Service</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859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90686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8129206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4660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773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7918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50039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244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3875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26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71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649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9857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258619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2839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07840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063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641466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686391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68878047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6/4/2023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38408567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9602166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41927730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a:t>마스터 텍스트 스타일 편집</a:t>
            </a:r>
          </a:p>
          <a:p>
            <a:pPr marL="0" lvl="1" indent="0" rtl="0">
              <a:lnSpc>
                <a:spcPct val="150000"/>
              </a:lnSpc>
              <a:spcBef>
                <a:spcPts val="1000"/>
              </a:spcBef>
              <a:spcAft>
                <a:spcPts val="1200"/>
              </a:spcAft>
              <a:buNone/>
            </a:pPr>
            <a:r>
              <a:rPr lang="ko-KR" altLang="en-US" noProof="0" dirty="0"/>
              <a:t>둘째 수준</a:t>
            </a:r>
          </a:p>
          <a:p>
            <a:pPr marL="0" lvl="2" indent="0" rtl="0">
              <a:lnSpc>
                <a:spcPct val="150000"/>
              </a:lnSpc>
              <a:spcBef>
                <a:spcPts val="1000"/>
              </a:spcBef>
              <a:spcAft>
                <a:spcPts val="1200"/>
              </a:spcAft>
              <a:buNone/>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2476341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43712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b="1">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1" baseline="0">
                <a:latin typeface="Arial Black" panose="020B0A04020102020204" pitchFamily="34" charset="0"/>
                <a:cs typeface="Arial" panose="020B0604020202020204" pitchFamily="34" charset="0"/>
              </a:defRPr>
            </a:lvl1pPr>
            <a:lvl2pPr marL="742950" indent="-285750">
              <a:buFont typeface="Arial" panose="020B0604020202020204" pitchFamily="34" charset="0"/>
              <a:buChar char="•"/>
              <a:defRPr sz="2400" b="0" i="0" baseline="0">
                <a:latin typeface="Arial "/>
                <a:ea typeface="굴림" panose="020B0600000101010101" pitchFamily="50" charset="-127"/>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0018675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53188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2023-06-04</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5636247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 수준</a:t>
            </a:r>
          </a:p>
          <a:p>
            <a:pPr marL="342900" lvl="2" indent="-342900" rtl="0">
              <a:lnSpc>
                <a:spcPct val="150000"/>
              </a:lnSpc>
              <a:spcBef>
                <a:spcPts val="1000"/>
              </a:spcBef>
              <a:spcAft>
                <a:spcPts val="1200"/>
              </a:spcAft>
            </a:pPr>
            <a:r>
              <a:rPr lang="ko-KR" altLang="en-US" dirty="0"/>
              <a:t>셋째 수준</a:t>
            </a:r>
          </a:p>
          <a:p>
            <a:pPr marL="0" lvl="3" indent="0" rtl="0">
              <a:lnSpc>
                <a:spcPct val="150000"/>
              </a:lnSpc>
              <a:spcBef>
                <a:spcPts val="1000"/>
              </a:spcBef>
              <a:spcAft>
                <a:spcPts val="1200"/>
              </a:spcAft>
              <a:buNone/>
            </a:pPr>
            <a:r>
              <a:rPr lang="ko-KR" altLang="en-US" dirty="0"/>
              <a:t>넷째 수준</a:t>
            </a:r>
          </a:p>
          <a:p>
            <a:pPr marL="171450" lvl="4" indent="-171450" rtl="0">
              <a:lnSpc>
                <a:spcPct val="150000"/>
              </a:lnSpc>
              <a:spcBef>
                <a:spcPts val="1000"/>
              </a:spcBef>
              <a:spcAft>
                <a:spcPts val="1200"/>
              </a:spcAft>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6월 4일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4036441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2023-06-04</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9423218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564010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673643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472405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704598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5611837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82157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8312571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591531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830293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61973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0601858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5433694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428229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053032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631934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143585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67780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2292027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635014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925099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180710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690428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820910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5825295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594103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873633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37160121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3532044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3181243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3726974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485301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8220779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885383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1596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36036053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9418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4090988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3594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960951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740147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3099179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310892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6/4/2023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3356887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3268325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114469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0544172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502598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05685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75569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054810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260444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40765984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6370517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46639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73536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6/4/2023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40111604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5946155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0407244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548063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573652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672290" lvl="3" indent="-342900" rtl="0">
              <a:lnSpc>
                <a:spcPct val="150000"/>
              </a:lnSpc>
              <a:spcBef>
                <a:spcPts val="1000"/>
              </a:spcBef>
              <a:spcAft>
                <a:spcPts val="1200"/>
              </a:spcAft>
            </a:pPr>
            <a:r>
              <a:rPr lang="en-US" altLang="ko-KR" dirty="0"/>
              <a:t>	</a:t>
            </a:r>
            <a:r>
              <a:rPr lang="ko-KR" altLang="en-US" dirty="0"/>
              <a:t>셋째 수준</a:t>
            </a:r>
          </a:p>
          <a:p>
            <a:pPr marL="342900" lvl="3" indent="-342900" rtl="0">
              <a:lnSpc>
                <a:spcPct val="150000"/>
              </a:lnSpc>
              <a:spcBef>
                <a:spcPts val="1000"/>
              </a:spcBef>
              <a:spcAft>
                <a:spcPts val="1200"/>
              </a:spcAft>
            </a:pPr>
            <a:r>
              <a:rPr lang="en-US" altLang="ko-KR" dirty="0"/>
              <a:t>		</a:t>
            </a:r>
            <a:r>
              <a:rPr lang="ko-KR" altLang="en-US" dirty="0"/>
              <a:t>넷째 수준</a:t>
            </a:r>
          </a:p>
          <a:p>
            <a:pPr marL="171450" lvl="4" indent="-171450" rtl="0">
              <a:lnSpc>
                <a:spcPct val="150000"/>
              </a:lnSpc>
              <a:spcBef>
                <a:spcPts val="1000"/>
              </a:spcBef>
              <a:spcAft>
                <a:spcPts val="1200"/>
              </a:spcAft>
            </a:pPr>
            <a:r>
              <a:rPr lang="en-US" altLang="ko-KR" dirty="0"/>
              <a:t>		</a:t>
            </a: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6월 4일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7766160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1431425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79616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0526736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41586504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5827203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9720139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6/4/2023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9845898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6/4/2023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8560575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6/4/2023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7139220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10580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3590860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7916215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063528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40231155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737217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41389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319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94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422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734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389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601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179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2096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2023-06-04</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0443670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5225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83094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8200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9811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51497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8754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3699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83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4293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0675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image" Target="../media/image2.png"/><Relationship Id="rId5" Type="http://schemas.openxmlformats.org/officeDocument/2006/relationships/slideLayout" Target="../slideLayouts/slideLayout18.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theme" Target="../theme/theme2.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image" Target="../media/image1.emf"/><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3.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theme" Target="../theme/theme4.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image" Target="../media/image9.emf"/><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 Id="rId3"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2023-06-04</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790546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9578047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F8166F1F-CE9B-4651-A6AA-CD717754106B}" type="datetimeFigureOut">
              <a:rPr lang="en-US" smtClean="0"/>
              <a:t>6/4/2023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F7021451-1387-4CA6-816F-3879F97B5CBC}" type="slidenum">
              <a:rPr lang="en-US" smtClean="0"/>
              <a:t>‹#›</a:t>
            </a:fld>
            <a:endParaRPr lang="en-US"/>
          </a:p>
        </p:txBody>
      </p:sp>
    </p:spTree>
    <p:extLst>
      <p:ext uri="{BB962C8B-B14F-4D97-AF65-F5344CB8AC3E}">
        <p14:creationId xmlns:p14="http://schemas.microsoft.com/office/powerpoint/2010/main" val="263272965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0301419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6월 4일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26992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9" r:id="rId7"/>
    <p:sldLayoutId id="2147483790" r:id="rId8"/>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hyperlink" Target="https://www.facebook.com/groups/490461811514094/user/100056259270470" TargetMode="External"/><Relationship Id="rId2" Type="http://schemas.openxmlformats.org/officeDocument/2006/relationships/image" Target="../media/image27.jpg"/><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hyperlink" Target="https://www.facebook.com/groups/490461811514094/user/100056259270470" TargetMode="External"/><Relationship Id="rId2" Type="http://schemas.openxmlformats.org/officeDocument/2006/relationships/image" Target="../media/image30.jp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4.xml"/><Relationship Id="rId16" Type="http://schemas.openxmlformats.org/officeDocument/2006/relationships/image" Target="../media/image46.png"/><Relationship Id="rId1" Type="http://schemas.openxmlformats.org/officeDocument/2006/relationships/slideLayout" Target="../slideLayouts/slideLayout10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22.xml"/><Relationship Id="rId4" Type="http://schemas.openxmlformats.org/officeDocument/2006/relationships/hyperlink" Target="https://www.youtube.com/watch?v=Nfpegdkc8N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JPG"/><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JPG"/><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JPG"/><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121.xml"/><Relationship Id="rId4" Type="http://schemas.openxmlformats.org/officeDocument/2006/relationships/hyperlink" Target="https://github.com/Azure-Samples/nodejs-docs-hello-world.git"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121.xml"/><Relationship Id="rId4" Type="http://schemas.openxmlformats.org/officeDocument/2006/relationships/hyperlink" Target="https://misook-git:silla1234QW@github.com/misook-git/webkakao.g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121.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1996222" y="2568950"/>
            <a:ext cx="8048758" cy="707886"/>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prstClr val="white"/>
                </a:solidFill>
                <a:effectLst/>
                <a:uLnTx/>
                <a:uFillTx/>
                <a:latin typeface="맑은 고딕" pitchFamily="50" charset="-127"/>
                <a:ea typeface="맑은 고딕" pitchFamily="50" charset="-127"/>
                <a:cs typeface="+mn-cs"/>
              </a:rPr>
              <a:t>I. </a:t>
            </a:r>
            <a:r>
              <a:rPr kumimoji="0" lang="ko-KR" altLang="en-US" sz="4000" b="1" i="0" u="none" strike="noStrike" kern="1200" cap="none" spc="0" normalizeH="0" baseline="0" noProof="0" dirty="0">
                <a:ln>
                  <a:noFill/>
                </a:ln>
                <a:solidFill>
                  <a:prstClr val="white"/>
                </a:solidFill>
                <a:effectLst/>
                <a:uLnTx/>
                <a:uFillTx/>
                <a:latin typeface="맑은 고딕" pitchFamily="50" charset="-127"/>
                <a:ea typeface="맑은 고딕" pitchFamily="50" charset="-127"/>
                <a:cs typeface="+mn-cs"/>
              </a:rPr>
              <a:t>클라우드 컴퓨팅</a:t>
            </a: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TextBox 6"/>
          <p:cNvSpPr txBox="1"/>
          <p:nvPr/>
        </p:nvSpPr>
        <p:spPr>
          <a:xfrm>
            <a:off x="7882467" y="5374703"/>
            <a:ext cx="3667117" cy="461665"/>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white"/>
                </a:solidFill>
                <a:effectLst/>
                <a:uLnTx/>
                <a:uFillTx/>
                <a:latin typeface="Arial"/>
                <a:cs typeface="+mn-cs"/>
              </a:rPr>
              <a:t>신라대학교 </a:t>
            </a:r>
            <a:r>
              <a:rPr kumimoji="0" lang="ko-KR" altLang="en-US" sz="2400" b="0" i="0" u="none" strike="noStrike" kern="1200" cap="none" spc="0" normalizeH="0" baseline="0" noProof="0" dirty="0" err="1">
                <a:ln>
                  <a:noFill/>
                </a:ln>
                <a:solidFill>
                  <a:prstClr val="white"/>
                </a:solidFill>
                <a:effectLst/>
                <a:uLnTx/>
                <a:uFillTx/>
                <a:latin typeface="Arial"/>
                <a:cs typeface="+mn-cs"/>
              </a:rPr>
              <a:t>노철우</a:t>
            </a:r>
            <a:r>
              <a:rPr kumimoji="0" lang="ko-KR" altLang="en-US" sz="2400" b="0" i="0" u="none" strike="noStrike" kern="1200" cap="none" spc="0" normalizeH="0" baseline="0" noProof="0" dirty="0">
                <a:ln>
                  <a:noFill/>
                </a:ln>
                <a:solidFill>
                  <a:prstClr val="white"/>
                </a:solidFill>
                <a:effectLst/>
                <a:uLnTx/>
                <a:uFillTx/>
                <a:latin typeface="Arial"/>
                <a:cs typeface="+mn-cs"/>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Cloud  Platform</a:t>
            </a:r>
            <a:r>
              <a:rPr lang="ko-KR" altLang="en-US" dirty="0"/>
              <a:t> </a:t>
            </a:r>
            <a:r>
              <a:rPr lang="en-US" altLang="ko-KR" dirty="0"/>
              <a:t>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pPr marL="342900" indent="-342900">
              <a:buFont typeface="Wingdings" panose="05000000000000000000" pitchFamily="2" charset="2"/>
              <a:buChar char="l"/>
            </a:pPr>
            <a:r>
              <a:rPr lang="en-US" altLang="ko-KR" dirty="0"/>
              <a:t>IaaS (Infra as a Service).</a:t>
            </a:r>
          </a:p>
          <a:p>
            <a:r>
              <a:rPr lang="en-US" altLang="ko-KR" dirty="0"/>
              <a:t> IaaS 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 VM.</a:t>
            </a:r>
          </a:p>
          <a:p>
            <a:endParaRPr lang="en-US" altLang="ko-KR" dirty="0"/>
          </a:p>
          <a:p>
            <a:pPr marL="342900" indent="-342900">
              <a:buFont typeface="Wingdings" panose="05000000000000000000" pitchFamily="2" charset="2"/>
              <a:buChar char="l"/>
            </a:pPr>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pPr marL="342900" indent="-342900">
              <a:buFont typeface="Wingdings" panose="05000000000000000000" pitchFamily="2" charset="2"/>
              <a:buChar char="l"/>
            </a:pPr>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 such as project tracking, web conferencing, marketing automation or business analytics.</a:t>
            </a:r>
          </a:p>
          <a:p>
            <a:r>
              <a:rPr lang="en-US" altLang="ko-KR" dirty="0"/>
              <a:t>Examples: Google Apps, Microsoft Office 365, Gmail, Yahoo and Facebook.</a:t>
            </a:r>
          </a:p>
          <a:p>
            <a:r>
              <a:rPr lang="en-US" altLang="ko-KR" dirty="0"/>
              <a:t>.</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r>
              <a:rPr kumimoji="0" lang="en-US" altLang="ko-KR" sz="980" b="0" i="0" u="none" strike="noStrike" kern="1200" cap="none" spc="0" normalizeH="0" baseline="0" noProof="0">
                <a:ln>
                  <a:noFill/>
                </a:ln>
                <a:solidFill>
                  <a:srgbClr val="282828"/>
                </a:solidFill>
                <a:effectLst/>
                <a:uLnTx/>
                <a:uFillTx/>
                <a:latin typeface="Segoe UI Semibold"/>
                <a:ea typeface="+mn-ea"/>
                <a:cs typeface="+mn-cs"/>
              </a:rPr>
              <a:t>Source : </a:t>
            </a:r>
            <a:r>
              <a:rPr kumimoji="0" lang="en-US" altLang="ko-KR" sz="980" b="0" i="0" u="none" strike="noStrike" kern="1200" cap="none" spc="0" normalizeH="0" baseline="0" noProof="0">
                <a:ln>
                  <a:noFill/>
                </a:ln>
                <a:solidFill>
                  <a:srgbClr val="282828"/>
                </a:solidFill>
                <a:effectLst/>
                <a:uLnTx/>
                <a:uFillTx/>
                <a:latin typeface="Segoe UI Semibold"/>
                <a:ea typeface="+mn-ea"/>
                <a:cs typeface="+mn-cs"/>
                <a:hlinkClick r:id="rId2"/>
              </a:rPr>
              <a:t>https://microsoftlearning.github.io/AZ-900T0x-MicrosoftAzureFundamentals/</a:t>
            </a:r>
            <a:endParaRPr kumimoji="0" lang="en-US" altLang="ko-KR" sz="980" b="0" i="0" u="none" strike="noStrike" kern="1200" cap="none" spc="0" normalizeH="0" baseline="0" noProof="0">
              <a:ln>
                <a:noFill/>
              </a:ln>
              <a:solidFill>
                <a:srgbClr val="282828"/>
              </a:solidFill>
              <a:effectLst/>
              <a:uLnTx/>
              <a:uFillTx/>
              <a:latin typeface="Segoe UI Semibold"/>
              <a:ea typeface="+mn-ea"/>
              <a:cs typeface="+mn-cs"/>
            </a:endParaRPr>
          </a:p>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endParaRPr kumimoji="0" lang="ko-KR" altLang="en-US" sz="980" b="0" i="0" u="none" strike="noStrike" kern="1200" cap="none" spc="0" normalizeH="0" baseline="0" noProof="0" dirty="0">
              <a:ln>
                <a:noFill/>
              </a:ln>
              <a:solidFill>
                <a:srgbClr val="282828"/>
              </a:solidFill>
              <a:effectLst/>
              <a:uLnTx/>
              <a:uFillTx/>
              <a:latin typeface="Segoe UI Semibold"/>
              <a:ea typeface="+mn-ea"/>
              <a:cs typeface="+mn-cs"/>
            </a:endParaRPr>
          </a:p>
        </p:txBody>
      </p:sp>
    </p:spTree>
    <p:extLst>
      <p:ext uri="{BB962C8B-B14F-4D97-AF65-F5344CB8AC3E}">
        <p14:creationId xmlns:p14="http://schemas.microsoft.com/office/powerpoint/2010/main" val="1575673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a:cs typeface="+mn-cs"/>
              </a:rPr>
              <a:t>Infrastructure as a Service (IaaS),Platform as a Service (PaaS), Software as a Service (SaaS)</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4" name="TextBox 3"/>
          <p:cNvSpPr txBox="1"/>
          <p:nvPr/>
        </p:nvSpPr>
        <p:spPr>
          <a:xfrm>
            <a:off x="320430" y="4853354"/>
            <a:ext cx="1484924" cy="1107996"/>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Arial"/>
                <a:cs typeface="+mn-cs"/>
              </a:rPr>
              <a:t>Containers as a Service (</a:t>
            </a:r>
            <a:r>
              <a:rPr kumimoji="0" lang="en-US" altLang="ko-KR" sz="1600" b="0" i="0" u="none" strike="noStrike" kern="1200" cap="none" spc="0" normalizeH="0" baseline="0" noProof="0" dirty="0" err="1">
                <a:ln>
                  <a:noFill/>
                </a:ln>
                <a:solidFill>
                  <a:prstClr val="black"/>
                </a:solidFill>
                <a:effectLst/>
                <a:uLnTx/>
                <a:uFillTx/>
                <a:latin typeface="Arial"/>
                <a:cs typeface="+mn-cs"/>
              </a:rPr>
              <a:t>CaaS</a:t>
            </a:r>
            <a:r>
              <a:rPr kumimoji="0" lang="en-US" altLang="ko-KR" sz="1600" b="0" i="0" u="none" strike="noStrike" kern="1200" cap="none" spc="0" normalizeH="0" baseline="0" noProof="0" dirty="0">
                <a:ln>
                  <a:noFill/>
                </a:ln>
                <a:solidFill>
                  <a:prstClr val="black"/>
                </a:solidFill>
                <a:effectLst/>
                <a:uLnTx/>
                <a:uFillTx/>
                <a:latin typeface="Arial"/>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693820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Arial"/>
                <a:cs typeface="+mn-cs"/>
              </a:rPr>
              <a:t>PaaS Platform</a:t>
            </a:r>
            <a:endParaRPr kumimoji="0" lang="ko-KR" altLang="en-US" sz="2400" b="1"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574318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Arial"/>
                <a:cs typeface="+mn-cs"/>
              </a:rPr>
              <a:t>PaaS Platform</a:t>
            </a:r>
            <a:endParaRPr kumimoji="0" lang="ko-KR" altLang="en-US" sz="2400" b="1"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90376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8" name="제목 3"/>
          <p:cNvSpPr>
            <a:spLocks noGrp="1"/>
          </p:cNvSpPr>
          <p:nvPr>
            <p:ph type="title"/>
          </p:nvPr>
        </p:nvSpPr>
        <p:spPr/>
        <p:txBody>
          <a:bodyPr/>
          <a:lstStyle/>
          <a:p>
            <a:r>
              <a:rPr lang="en-US" altLang="ko-KR" dirty="0"/>
              <a:t>public, private and 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a:t>Private 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9" name="제목 3"/>
          <p:cNvSpPr>
            <a:spLocks noGrp="1"/>
          </p:cNvSpPr>
          <p:nvPr>
            <p:ph type="title"/>
          </p:nvPr>
        </p:nvSpPr>
        <p:spPr/>
        <p:txBody>
          <a:bodyPr/>
          <a:lstStyle/>
          <a:p>
            <a:r>
              <a:rPr lang="en-US" altLang="ko-KR" dirty="0"/>
              <a:t>public, private and 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텍스트, 화이트보드이(가) 표시된 사진&#10;&#10;자동 생성된 설명">
            <a:extLst>
              <a:ext uri="{FF2B5EF4-FFF2-40B4-BE49-F238E27FC236}">
                <a16:creationId xmlns:a16="http://schemas.microsoft.com/office/drawing/2014/main" id="{3B447980-C4CF-8BEE-618B-65146E006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94" y="-21775"/>
            <a:ext cx="7744858" cy="6858000"/>
          </a:xfrm>
          <a:prstGeom prst="rect">
            <a:avLst/>
          </a:prstGeom>
        </p:spPr>
      </p:pic>
      <p:sp>
        <p:nvSpPr>
          <p:cNvPr id="10" name="TextBox 9">
            <a:extLst>
              <a:ext uri="{FF2B5EF4-FFF2-40B4-BE49-F238E27FC236}">
                <a16:creationId xmlns:a16="http://schemas.microsoft.com/office/drawing/2014/main" id="{30CD9658-3428-01AF-1738-E3BC770F24C8}"/>
              </a:ext>
            </a:extLst>
          </p:cNvPr>
          <p:cNvSpPr txBox="1"/>
          <p:nvPr/>
        </p:nvSpPr>
        <p:spPr>
          <a:xfrm>
            <a:off x="8150646" y="5715918"/>
            <a:ext cx="4704203" cy="11203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altLang="ko" sz="1800" dirty="0">
                <a:latin typeface="맑은 고딕" panose="020B0503020000020004" pitchFamily="50" charset="-127"/>
                <a:ea typeface="맑은 고딕" panose="020B0503020000020004" pitchFamily="50" charset="-127"/>
              </a:rPr>
              <a:t>Mohana Priya</a:t>
            </a:r>
            <a:endParaRPr lang="en-US" altLang="ko" sz="1800" dirty="0">
              <a:latin typeface="맑은 고딕" panose="020B0503020000020004" pitchFamily="50" charset="-127"/>
              <a:ea typeface="맑은 고딕" panose="020B0503020000020004" pitchFamily="50" charset="-127"/>
              <a:hlinkClick r:id="rId3"/>
            </a:endParaRPr>
          </a:p>
          <a:p>
            <a:pPr>
              <a:lnSpc>
                <a:spcPct val="90000"/>
              </a:lnSpc>
              <a:spcAft>
                <a:spcPts val="600"/>
              </a:spcAft>
            </a:pPr>
            <a:r>
              <a:rPr lang="en-US" altLang="ko" sz="1800" dirty="0">
                <a:latin typeface="맑은 고딕" panose="020B0503020000020004" pitchFamily="50" charset="-127"/>
                <a:ea typeface="맑은 고딕" panose="020B0503020000020004" pitchFamily="50" charset="-127"/>
                <a:hlinkClick r:id="rId3"/>
              </a:rPr>
              <a:t>https://www.facebook.com/groups/490461811514094/user/100056259270470</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37709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화이트보드이(가) 표시된 사진&#10;&#10;자동 생성된 설명">
            <a:extLst>
              <a:ext uri="{FF2B5EF4-FFF2-40B4-BE49-F238E27FC236}">
                <a16:creationId xmlns:a16="http://schemas.microsoft.com/office/drawing/2014/main" id="{6421EA59-DD71-24F3-4A3B-6B1D9C079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8135"/>
            <a:ext cx="6510969" cy="7138930"/>
          </a:xfrm>
          <a:prstGeom prst="rect">
            <a:avLst/>
          </a:prstGeom>
        </p:spPr>
      </p:pic>
      <p:pic>
        <p:nvPicPr>
          <p:cNvPr id="5" name="그림 4" descr="텍스트이(가) 표시된 사진&#10;&#10;자동 생성된 설명">
            <a:extLst>
              <a:ext uri="{FF2B5EF4-FFF2-40B4-BE49-F238E27FC236}">
                <a16:creationId xmlns:a16="http://schemas.microsoft.com/office/drawing/2014/main" id="{40AD9738-F724-589E-5179-741FBE671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154" y="88135"/>
            <a:ext cx="5772839" cy="6858000"/>
          </a:xfrm>
          <a:prstGeom prst="rect">
            <a:avLst/>
          </a:prstGeom>
        </p:spPr>
      </p:pic>
    </p:spTree>
    <p:extLst>
      <p:ext uri="{BB962C8B-B14F-4D97-AF65-F5344CB8AC3E}">
        <p14:creationId xmlns:p14="http://schemas.microsoft.com/office/powerpoint/2010/main" val="11462597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FA79A75-7C8C-53EE-665B-683FE3DDF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29" y="0"/>
            <a:ext cx="5948969" cy="6858000"/>
          </a:xfrm>
          <a:prstGeom prst="rect">
            <a:avLst/>
          </a:prstGeom>
        </p:spPr>
      </p:pic>
      <p:sp>
        <p:nvSpPr>
          <p:cNvPr id="6" name="TextBox 5">
            <a:extLst>
              <a:ext uri="{FF2B5EF4-FFF2-40B4-BE49-F238E27FC236}">
                <a16:creationId xmlns:a16="http://schemas.microsoft.com/office/drawing/2014/main" id="{85BB764A-1DF4-ED2F-25A7-05FDCBCF8F73}"/>
              </a:ext>
            </a:extLst>
          </p:cNvPr>
          <p:cNvSpPr txBox="1"/>
          <p:nvPr/>
        </p:nvSpPr>
        <p:spPr>
          <a:xfrm>
            <a:off x="6907576" y="5563518"/>
            <a:ext cx="4704203" cy="11203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altLang="ko" sz="1800" dirty="0">
                <a:latin typeface="맑은 고딕" panose="020B0503020000020004" pitchFamily="50" charset="-127"/>
                <a:ea typeface="맑은 고딕" panose="020B0503020000020004" pitchFamily="50" charset="-127"/>
              </a:rPr>
              <a:t>Mohana Priya</a:t>
            </a:r>
            <a:endParaRPr lang="en-US" altLang="ko" sz="1800" dirty="0">
              <a:latin typeface="맑은 고딕" panose="020B0503020000020004" pitchFamily="50" charset="-127"/>
              <a:ea typeface="맑은 고딕" panose="020B0503020000020004" pitchFamily="50" charset="-127"/>
              <a:hlinkClick r:id="rId3"/>
            </a:endParaRPr>
          </a:p>
          <a:p>
            <a:pPr>
              <a:lnSpc>
                <a:spcPct val="90000"/>
              </a:lnSpc>
              <a:spcAft>
                <a:spcPts val="600"/>
              </a:spcAft>
            </a:pPr>
            <a:r>
              <a:rPr lang="en-US" altLang="ko" sz="1800" dirty="0">
                <a:latin typeface="맑은 고딕" panose="020B0503020000020004" pitchFamily="50" charset="-127"/>
                <a:ea typeface="맑은 고딕" panose="020B0503020000020004" pitchFamily="50" charset="-127"/>
                <a:hlinkClick r:id="rId3"/>
              </a:rPr>
              <a:t>https://www.facebook.com/groups/490461811514094/user/100056259270470</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936575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2698"/>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22411" y="0"/>
            <a:ext cx="75150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prstClr val="white"/>
                </a:solidFill>
                <a:effectLst/>
                <a:uLnTx/>
                <a:uFillTx/>
                <a:latin typeface="Arial"/>
                <a:cs typeface="+mn-cs"/>
              </a:rPr>
              <a:t>클라우드 컴퓨팅</a:t>
            </a: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mn-cs"/>
                </a:rPr>
                <a:t>1 </a:t>
              </a: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클라우드 특성</a:t>
              </a: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4591926" cy="529456"/>
            <a:chOff x="1191929" y="2733040"/>
            <a:chExt cx="2893061" cy="529456"/>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mn-cs"/>
                </a:rPr>
                <a:t>2 </a:t>
              </a: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515777" y="2739276"/>
              <a:ext cx="2569213"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클라우드 플랫폼 서비스</a:t>
              </a:r>
            </a:p>
          </p:txBody>
        </p:sp>
      </p:grpSp>
    </p:spTree>
    <p:extLst>
      <p:ext uri="{BB962C8B-B14F-4D97-AF65-F5344CB8AC3E}">
        <p14:creationId xmlns:p14="http://schemas.microsoft.com/office/powerpoint/2010/main" val="367894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a16="http://schemas.microsoft.com/office/drawing/2014/main" id="{F1074DE5-473D-781A-0E58-27331ECD9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072" y="165253"/>
            <a:ext cx="5794301" cy="7072829"/>
          </a:xfrm>
          <a:prstGeom prst="rect">
            <a:avLst/>
          </a:prstGeom>
        </p:spPr>
      </p:pic>
      <p:pic>
        <p:nvPicPr>
          <p:cNvPr id="6" name="그림 5">
            <a:extLst>
              <a:ext uri="{FF2B5EF4-FFF2-40B4-BE49-F238E27FC236}">
                <a16:creationId xmlns:a16="http://schemas.microsoft.com/office/drawing/2014/main" id="{5BD7C024-EEE4-E53C-1B22-A9D9673AA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27" y="-132202"/>
            <a:ext cx="5981373" cy="6858000"/>
          </a:xfrm>
          <a:prstGeom prst="rect">
            <a:avLst/>
          </a:prstGeom>
        </p:spPr>
      </p:pic>
    </p:spTree>
    <p:extLst>
      <p:ext uri="{BB962C8B-B14F-4D97-AF65-F5344CB8AC3E}">
        <p14:creationId xmlns:p14="http://schemas.microsoft.com/office/powerpoint/2010/main" val="22545341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adec="http://schemas.microsoft.com/office/drawing/2017/decorative"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16">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https://www.youtube.com/watch?v=Nfpegdkc8NI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꺾인 연결선 11"/>
          <p:cNvCxnSpPr/>
          <p:nvPr/>
        </p:nvCxnSpPr>
        <p:spPr>
          <a:xfrm rot="10800000">
            <a:off x="2920754" y="3569918"/>
            <a:ext cx="2716567" cy="872148"/>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p:nvPr/>
        </p:nvCxnSpPr>
        <p:spPr>
          <a:xfrm flipV="1">
            <a:off x="2920753" y="2824508"/>
            <a:ext cx="5584419" cy="24489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6579" y="4740676"/>
            <a:ext cx="1760418"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git</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remote add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git</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push</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5553164" y="2025702"/>
            <a:ext cx="2472250"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deployment center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CI/CD  - GitHub</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18700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6" name="꺾인 연결선 5"/>
          <p:cNvCxnSpPr/>
          <p:nvPr/>
        </p:nvCxnSpPr>
        <p:spPr>
          <a:xfrm flipV="1">
            <a:off x="7306322" y="3204839"/>
            <a:ext cx="1198850" cy="1066536"/>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43169" y="4271375"/>
            <a:ext cx="13405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egoe UI"/>
                <a:ea typeface="+mn-ea"/>
                <a:cs typeface="+mn-cs"/>
              </a:rPr>
              <a:t>deploy</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TextBox 12"/>
          <p:cNvSpPr txBox="1"/>
          <p:nvPr/>
        </p:nvSpPr>
        <p:spPr>
          <a:xfrm>
            <a:off x="8043169" y="4937998"/>
            <a:ext cx="1269507"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external </a:t>
            </a: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git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27775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https://git-scm.com/downloads</a:t>
            </a:r>
            <a:endParaRPr lang="en-US" altLang="ko-KR" dirty="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p>
        </p:txBody>
      </p:sp>
    </p:spTree>
    <p:extLst>
      <p:ext uri="{BB962C8B-B14F-4D97-AF65-F5344CB8AC3E}">
        <p14:creationId xmlns:p14="http://schemas.microsoft.com/office/powerpoint/2010/main" val="3509175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p>
          <a:p>
            <a:pPr lvl="1"/>
            <a:r>
              <a:rPr lang="en-US" altLang="ko-KR" dirty="0" err="1"/>
              <a:t>git</a:t>
            </a:r>
            <a:r>
              <a:rPr lang="en-US" altLang="ko-KR" dirty="0"/>
              <a:t> remote add origin </a:t>
            </a:r>
            <a:r>
              <a:rPr lang="en-US" altLang="ko-KR" dirty="0">
                <a:hlinkClick r:id="rId4"/>
              </a:rPr>
              <a:t>https://misook-git:silla1234QW@github.com/misook-git/webkakao.git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8" y="448056"/>
            <a:ext cx="7896282" cy="640080"/>
          </a:xfrm>
        </p:spPr>
        <p:txBody>
          <a:bodyPr>
            <a:normAutofit/>
          </a:bodyPr>
          <a:lstStyle/>
          <a:p>
            <a:r>
              <a:rPr lang="en-US" altLang="ko-KR" dirty="0"/>
              <a:t>Git remote error  </a:t>
            </a:r>
            <a:r>
              <a:rPr lang="ko-KR" altLang="en-US" dirty="0"/>
              <a:t>강제 </a:t>
            </a:r>
            <a:r>
              <a:rPr lang="en-US" altLang="ko-KR" dirty="0"/>
              <a:t>push</a:t>
            </a:r>
            <a:r>
              <a:rPr lang="ko-KR" altLang="en-US" dirty="0"/>
              <a:t> </a:t>
            </a:r>
            <a:r>
              <a:rPr lang="en-US" altLang="ko-KR" dirty="0"/>
              <a:t>==</a:t>
            </a:r>
            <a:r>
              <a:rPr lang="ko-KR" altLang="en-US" dirty="0"/>
              <a:t> </a:t>
            </a:r>
            <a:r>
              <a:rPr lang="en-US" altLang="ko-KR" dirty="0"/>
              <a:t>token</a:t>
            </a:r>
            <a:r>
              <a:rPr lang="ko-KR" altLang="en-US" dirty="0"/>
              <a:t> 생성</a:t>
            </a:r>
          </a:p>
        </p:txBody>
      </p:sp>
      <p:sp>
        <p:nvSpPr>
          <p:cNvPr id="3" name="내용 개체 틀 2"/>
          <p:cNvSpPr>
            <a:spLocks noGrp="1"/>
          </p:cNvSpPr>
          <p:nvPr>
            <p:ph idx="1"/>
          </p:nvPr>
        </p:nvSpPr>
        <p:spPr>
          <a:xfrm>
            <a:off x="521208" y="1392294"/>
            <a:ext cx="10447592" cy="6071187"/>
          </a:xfrm>
        </p:spPr>
        <p:txBody>
          <a:bodyPr>
            <a:normAutofit/>
          </a:bodyPr>
          <a:lstStyle/>
          <a:p>
            <a:r>
              <a:rPr lang="en-US" altLang="ko" dirty="0"/>
              <a:t>remote: Support for password authentication was removed on August 13, 2021. Please use a personal access token instead</a:t>
            </a:r>
          </a:p>
          <a:p>
            <a:r>
              <a:rPr lang="en-US" altLang="ko" dirty="0" err="1"/>
              <a:t>github</a:t>
            </a:r>
            <a:r>
              <a:rPr lang="en-US" altLang="ko" dirty="0"/>
              <a:t> &gt; setting(</a:t>
            </a:r>
            <a:r>
              <a:rPr lang="ko-KR" altLang="en-US" dirty="0"/>
              <a:t>계정 </a:t>
            </a:r>
            <a:r>
              <a:rPr lang="en-US" altLang="ko-KR" dirty="0"/>
              <a:t>icon)</a:t>
            </a:r>
            <a:r>
              <a:rPr lang="en-US" altLang="ko" dirty="0"/>
              <a:t> &gt; developer setting &gt; personal access tokens</a:t>
            </a:r>
          </a:p>
          <a:p>
            <a:r>
              <a:rPr lang="ko-KR" altLang="en-US" dirty="0"/>
              <a:t>토큰 </a:t>
            </a:r>
            <a:r>
              <a:rPr lang="en-US" altLang="ko-KR" dirty="0"/>
              <a:t>classic</a:t>
            </a:r>
            <a:r>
              <a:rPr lang="ko-KR" altLang="en-US" dirty="0"/>
              <a:t> 생성 후</a:t>
            </a:r>
            <a:r>
              <a:rPr lang="en-US" altLang="ko-KR" dirty="0"/>
              <a:t>, </a:t>
            </a:r>
            <a:r>
              <a:rPr lang="ko-KR" altLang="en-US" dirty="0"/>
              <a:t>토큰의 접근 영역</a:t>
            </a:r>
            <a:r>
              <a:rPr lang="en-US" altLang="ko-KR" dirty="0"/>
              <a:t>: repo, admin public</a:t>
            </a:r>
            <a:r>
              <a:rPr lang="ko-KR" altLang="en-US" dirty="0"/>
              <a:t> </a:t>
            </a:r>
            <a:r>
              <a:rPr lang="en-US" altLang="ko-KR" dirty="0"/>
              <a:t>key</a:t>
            </a:r>
            <a:r>
              <a:rPr lang="ko-KR" altLang="en-US" dirty="0"/>
              <a:t>마크</a:t>
            </a:r>
            <a:r>
              <a:rPr lang="en-US" altLang="ko-KR" dirty="0"/>
              <a:t>,</a:t>
            </a:r>
            <a:r>
              <a:rPr lang="ko-KR" altLang="en-US" dirty="0"/>
              <a:t> </a:t>
            </a:r>
            <a:endParaRPr lang="en-US" altLang="ko-KR" dirty="0"/>
          </a:p>
          <a:p>
            <a:r>
              <a:rPr lang="en-US" altLang="ko" dirty="0"/>
              <a:t>git remote add origin https://[github </a:t>
            </a:r>
            <a:r>
              <a:rPr lang="ko-KR" altLang="en-US" dirty="0"/>
              <a:t>아이디</a:t>
            </a:r>
            <a:r>
              <a:rPr lang="en-US" altLang="ko-KR" dirty="0"/>
              <a:t>]:[</a:t>
            </a:r>
            <a:r>
              <a:rPr lang="ko-KR" altLang="en-US" dirty="0" err="1"/>
              <a:t>개인토큰키</a:t>
            </a:r>
            <a:r>
              <a:rPr lang="en-US" altLang="ko-KR" dirty="0"/>
              <a:t>]@[</a:t>
            </a:r>
            <a:r>
              <a:rPr lang="en-US" altLang="ko" dirty="0"/>
              <a:t>git </a:t>
            </a:r>
            <a:r>
              <a:rPr lang="ko-KR" altLang="en-US" dirty="0"/>
              <a:t>저장소 주소</a:t>
            </a:r>
            <a:r>
              <a:rPr lang="en-US" altLang="ko-KR" dirty="0"/>
              <a:t>]</a:t>
            </a:r>
          </a:p>
          <a:p>
            <a:pPr lvl="1"/>
            <a:r>
              <a:rPr lang="en-US" altLang="ko" dirty="0"/>
              <a:t>git remote add or41 https://cwro777: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@github.com/cwro777/lec_aws.git</a:t>
            </a:r>
          </a:p>
          <a:p>
            <a:r>
              <a:rPr lang="en-US" altLang="ko" dirty="0"/>
              <a:t>git push -u origin main</a:t>
            </a:r>
          </a:p>
          <a:p>
            <a:r>
              <a:rPr lang="en-US" altLang="ko" dirty="0"/>
              <a:t> [rejected]        main -&gt; main (fetch first) error</a:t>
            </a:r>
            <a:r>
              <a:rPr lang="en-US" altLang="ko" dirty="0">
                <a:sym typeface="Wingdings" panose="05000000000000000000" pitchFamily="2" charset="2"/>
              </a:rPr>
              <a:t></a:t>
            </a:r>
            <a:r>
              <a:rPr lang="ko-KR" altLang="en-US" dirty="0">
                <a:sym typeface="Wingdings" panose="05000000000000000000" pitchFamily="2" charset="2"/>
              </a:rPr>
              <a:t> 강제</a:t>
            </a:r>
            <a:r>
              <a:rPr lang="en-US" altLang="ko-KR" dirty="0">
                <a:sym typeface="Wingdings" panose="05000000000000000000" pitchFamily="2" charset="2"/>
              </a:rPr>
              <a:t>push</a:t>
            </a:r>
          </a:p>
          <a:p>
            <a:pPr lvl="1"/>
            <a:r>
              <a:rPr lang="en-US" altLang="ko" dirty="0">
                <a:sym typeface="Wingdings" panose="05000000000000000000" pitchFamily="2" charset="2"/>
              </a:rPr>
              <a:t>git push origin +main</a:t>
            </a:r>
            <a:endParaRPr lang="ko" altLang="en-US" dirty="0"/>
          </a:p>
          <a:p>
            <a:endParaRPr lang="ko-KR" altLang="en-US" dirty="0"/>
          </a:p>
        </p:txBody>
      </p:sp>
    </p:spTree>
    <p:extLst>
      <p:ext uri="{BB962C8B-B14F-4D97-AF65-F5344CB8AC3E}">
        <p14:creationId xmlns:p14="http://schemas.microsoft.com/office/powerpoint/2010/main" val="426900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a:t>AWS</a:t>
            </a:r>
          </a:p>
          <a:p>
            <a:pPr marL="342900" indent="-342900">
              <a:buFont typeface="Wingdings" panose="05000000000000000000" pitchFamily="2" charset="2"/>
              <a:buChar char="§"/>
            </a:pPr>
            <a:r>
              <a:rPr lang="en-US" altLang="ko-KR" dirty="0"/>
              <a:t>GCP</a:t>
            </a:r>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user.name</a:t>
            </a:r>
          </a:p>
          <a:p>
            <a:pPr lvl="1"/>
            <a:r>
              <a:rPr lang="en-US" altLang="ko" dirty="0" err="1"/>
              <a:t>git</a:t>
            </a:r>
            <a:r>
              <a:rPr lang="en-US" altLang="ko" dirty="0"/>
              <a:t> branch</a:t>
            </a:r>
          </a:p>
          <a:p>
            <a:pPr lvl="1"/>
            <a:endParaRPr lang="en-US" altLang="ko" dirty="0"/>
          </a:p>
          <a:p>
            <a:pPr lvl="1"/>
            <a:endParaRPr lang="en-US" altLang="ko" dirty="0"/>
          </a:p>
          <a:p>
            <a:pPr marL="0" indent="0">
              <a:buNone/>
            </a:pPr>
            <a:r>
              <a:rPr lang="en-US" altLang="ko" dirty="0"/>
              <a:t>==================================</a:t>
            </a:r>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a:t>create 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a:t>git</a:t>
            </a:r>
            <a:r>
              <a:rPr lang="en-US" altLang="ko-KR" dirty="0"/>
              <a:t>, bash</a:t>
            </a:r>
          </a:p>
          <a:p>
            <a:pPr lvl="1"/>
            <a:r>
              <a:rPr lang="en-US" altLang="ko-KR" dirty="0" err="1"/>
              <a:t>git</a:t>
            </a:r>
            <a:r>
              <a:rPr lang="en-US" altLang="ko-KR" dirty="0"/>
              <a:t> </a:t>
            </a:r>
            <a:r>
              <a:rPr lang="en-US" altLang="ko-KR" dirty="0" err="1"/>
              <a:t>init</a:t>
            </a:r>
            <a:endParaRPr lang="en-US" altLang="ko-KR" dirty="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git</a:t>
            </a:r>
            <a:r>
              <a:rPr lang="en-US" altLang="ko-KR" dirty="0"/>
              <a:t> remote –v</a:t>
            </a:r>
          </a:p>
          <a:p>
            <a:pPr latinLnBrk="0"/>
            <a:r>
              <a:rPr lang="ko-KR" altLang="ko-KR" dirty="0" err="1"/>
              <a:t>git</a:t>
            </a:r>
            <a:r>
              <a:rPr lang="ko-KR" altLang="ko-KR" dirty="0"/>
              <a:t> </a:t>
            </a:r>
            <a:r>
              <a:rPr lang="ko-KR" altLang="ko-KR" dirty="0" err="1"/>
              <a:t>pull</a:t>
            </a:r>
            <a:r>
              <a:rPr lang="en-US" altLang="ko-KR" dirty="0"/>
              <a:t>  //</a:t>
            </a:r>
            <a:r>
              <a:rPr lang="ko-KR" altLang="en-US" dirty="0" err="1"/>
              <a:t>충돌시</a:t>
            </a:r>
            <a:endParaRPr lang="en-US" altLang="ko-KR" dirty="0"/>
          </a:p>
          <a:p>
            <a:pPr latinLnBrk="0"/>
            <a:r>
              <a:rPr lang="en-US" altLang="ko-KR" dirty="0" err="1"/>
              <a:t>git</a:t>
            </a:r>
            <a:r>
              <a:rPr lang="en-US" altLang="ko-KR" dirty="0"/>
              <a:t> add *</a:t>
            </a:r>
          </a:p>
          <a:p>
            <a:pPr latinLnBrk="0"/>
            <a:r>
              <a:rPr lang="en-US" altLang="ko-KR" dirty="0" err="1"/>
              <a:t>git</a:t>
            </a:r>
            <a:r>
              <a:rPr lang="en-US" altLang="ko-KR" dirty="0"/>
              <a:t> push</a:t>
            </a:r>
            <a:endParaRPr lang="ko-KR" altLang="ko-KR" dirty="0"/>
          </a:p>
          <a:p>
            <a:pPr latinLnBrk="0"/>
            <a:r>
              <a:rPr lang="ko-KR" altLang="ko-KR" dirty="0" err="1"/>
              <a:t>git</a:t>
            </a:r>
            <a:r>
              <a:rPr lang="ko-KR" altLang="ko-KR" dirty="0"/>
              <a:t> </a:t>
            </a:r>
            <a:r>
              <a:rPr lang="ko-KR" altLang="ko-KR" dirty="0" err="1"/>
              <a:t>br</a:t>
            </a:r>
            <a:r>
              <a:rPr lang="en-US" altLang="ko-KR" dirty="0"/>
              <a:t>a</a:t>
            </a:r>
            <a:r>
              <a:rPr lang="ko-KR" altLang="ko-KR" dirty="0" err="1"/>
              <a:t>nch</a:t>
            </a:r>
            <a:r>
              <a:rPr lang="ko-KR" altLang="ko-KR" dirty="0"/>
              <a:t> 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a:t>it rebase   robranch1</a:t>
            </a:r>
            <a:endParaRPr lang="ko-KR" altLang="ko-KR" dirty="0"/>
          </a:p>
          <a:p>
            <a:pPr latinLnBrk="0"/>
            <a:r>
              <a:rPr lang="en-US" altLang="ko-KR" dirty="0" err="1"/>
              <a:t>git</a:t>
            </a:r>
            <a:r>
              <a:rPr lang="en-US" altLang="ko-KR" dirty="0"/>
              <a:t> branch –D robranch1  //local branch </a:t>
            </a:r>
            <a:r>
              <a:rPr lang="ko-KR" altLang="en-US" dirty="0"/>
              <a:t>삭제</a:t>
            </a:r>
            <a:endParaRPr lang="en-US" altLang="ko-KR" dirty="0"/>
          </a:p>
          <a:p>
            <a:pPr latinLnBrk="0"/>
            <a:r>
              <a:rPr lang="en-US" altLang="ko-KR" dirty="0" err="1"/>
              <a:t>git</a:t>
            </a:r>
            <a:r>
              <a:rPr lang="en-US" altLang="ko-KR" dirty="0"/>
              <a:t> push –d origin robr1  //remote </a:t>
            </a:r>
          </a:p>
          <a:p>
            <a:pPr latinLnBrk="0"/>
            <a:r>
              <a:rPr lang="en-US" altLang="ko-KR" dirty="0"/>
              <a:t>remote: Invalid username or password.</a:t>
            </a:r>
          </a:p>
          <a:p>
            <a:pPr lvl="1" latinLnBrk="0"/>
            <a:r>
              <a:rPr lang="en-US" altLang="ko-KR" dirty="0" err="1"/>
              <a:t>git</a:t>
            </a:r>
            <a:r>
              <a:rPr lang="en-US" altLang="ko-KR" dirty="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a:t>== password</a:t>
            </a:r>
            <a:r>
              <a:rPr lang="ko-KR" altLang="en-US" dirty="0"/>
              <a:t>에 </a:t>
            </a:r>
            <a:r>
              <a:rPr lang="en-US" altLang="ko-KR" dirty="0"/>
              <a:t>@ </a:t>
            </a:r>
            <a:r>
              <a:rPr lang="ko-KR" altLang="en-US" dirty="0"/>
              <a:t>들어가면 안됨</a:t>
            </a:r>
            <a:r>
              <a:rPr lang="en-US" altLang="ko-KR" dirty="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a:t>
            </a:r>
            <a:r>
              <a:rPr lang="en-US" altLang="ko-KR" dirty="0"/>
              <a:t> push error</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sol 1) </a:t>
            </a:r>
            <a:endParaRPr lang="ko" altLang="en-US" dirty="0"/>
          </a:p>
          <a:p>
            <a:pPr lvl="1"/>
            <a:r>
              <a:rPr lang="ko" altLang="en-US" dirty="0"/>
              <a:t> </a:t>
            </a:r>
            <a:r>
              <a:rPr lang="en-US" altLang="ko" dirty="0"/>
              <a:t>- </a:t>
            </a:r>
            <a:r>
              <a:rPr lang="en-US" altLang="ko" dirty="0" err="1"/>
              <a:t>git</a:t>
            </a:r>
            <a:r>
              <a:rPr lang="en-US" altLang="ko" dirty="0"/>
              <a:t> fetch</a:t>
            </a:r>
            <a:endParaRPr lang="ko" altLang="en-US" dirty="0"/>
          </a:p>
          <a:p>
            <a:pPr lvl="1"/>
            <a:r>
              <a:rPr lang="en-US" altLang="ko" dirty="0"/>
              <a:t>- </a:t>
            </a:r>
            <a:r>
              <a:rPr lang="en-US" altLang="ko" dirty="0" err="1"/>
              <a:t>git</a:t>
            </a:r>
            <a:r>
              <a:rPr lang="en-US" altLang="ko" dirty="0"/>
              <a:t> status</a:t>
            </a:r>
            <a:endParaRPr lang="ko" altLang="en-US" dirty="0"/>
          </a:p>
          <a:p>
            <a:pPr lvl="1"/>
            <a:r>
              <a:rPr lang="en-US" altLang="ko" dirty="0"/>
              <a:t>-</a:t>
            </a:r>
            <a:r>
              <a:rPr lang="en-US" altLang="ko" dirty="0" err="1"/>
              <a:t>git</a:t>
            </a:r>
            <a:r>
              <a:rPr lang="en-US" altLang="ko" dirty="0"/>
              <a:t> pull origin main</a:t>
            </a:r>
            <a:endParaRPr lang="ko" altLang="en-US" dirty="0"/>
          </a:p>
          <a:p>
            <a:pPr lvl="1"/>
            <a:r>
              <a:rPr lang="en-US" altLang="ko" dirty="0"/>
              <a:t>-</a:t>
            </a:r>
            <a:r>
              <a:rPr lang="en-US" altLang="ko" dirty="0" err="1"/>
              <a:t>git</a:t>
            </a:r>
            <a:r>
              <a:rPr lang="en-US" altLang="ko" dirty="0"/>
              <a:t> add .</a:t>
            </a:r>
            <a:endParaRPr lang="ko" altLang="en-US" dirty="0"/>
          </a:p>
          <a:p>
            <a:pPr lvl="1"/>
            <a:r>
              <a:rPr lang="en-US" altLang="ko" dirty="0"/>
              <a:t>-</a:t>
            </a:r>
            <a:r>
              <a:rPr lang="en-US" altLang="ko" dirty="0" err="1"/>
              <a:t>git</a:t>
            </a:r>
            <a:r>
              <a:rPr lang="en-US" altLang="ko" dirty="0"/>
              <a:t> </a:t>
            </a:r>
            <a:r>
              <a:rPr lang="en-US" altLang="ko" dirty="0" err="1"/>
              <a:t>commint</a:t>
            </a:r>
            <a:r>
              <a:rPr lang="en-US" altLang="ko" dirty="0"/>
              <a:t> -m "2nd"</a:t>
            </a:r>
            <a:endParaRPr lang="ko" altLang="en-US" dirty="0"/>
          </a:p>
          <a:p>
            <a:pPr lvl="1"/>
            <a:r>
              <a:rPr lang="en-US" altLang="ko" dirty="0"/>
              <a:t>-</a:t>
            </a:r>
            <a:r>
              <a:rPr lang="en-US" altLang="ko" dirty="0" err="1"/>
              <a:t>git</a:t>
            </a:r>
            <a:r>
              <a:rPr lang="en-US" altLang="ko" dirty="0"/>
              <a:t> remote add origin http:</a:t>
            </a:r>
            <a:endParaRPr lang="ko" altLang="en-US" dirty="0"/>
          </a:p>
          <a:p>
            <a:pPr lvl="1"/>
            <a:r>
              <a:rPr lang="en-US" altLang="ko" dirty="0"/>
              <a:t>-</a:t>
            </a:r>
            <a:r>
              <a:rPr lang="en-US" altLang="ko" dirty="0" err="1"/>
              <a:t>git</a:t>
            </a:r>
            <a:r>
              <a:rPr lang="en-US" altLang="ko" dirty="0"/>
              <a:t> push -u origin main</a:t>
            </a:r>
          </a:p>
          <a:p>
            <a:r>
              <a:rPr lang="en-US" altLang="ko" dirty="0"/>
              <a:t>sol 2) </a:t>
            </a:r>
          </a:p>
          <a:p>
            <a:pPr lvl="1"/>
            <a:r>
              <a:rPr lang="ko-KR" altLang="en-US" dirty="0"/>
              <a:t>강제 </a:t>
            </a:r>
            <a:r>
              <a:rPr lang="en-US" altLang="ko-KR" dirty="0"/>
              <a:t>push +main</a:t>
            </a:r>
          </a:p>
          <a:p>
            <a:pPr lvl="1"/>
            <a:r>
              <a:rPr lang="en-US" altLang="ko-KR" dirty="0" err="1"/>
              <a:t>git</a:t>
            </a:r>
            <a:r>
              <a:rPr lang="en-US" altLang="ko-KR" dirty="0"/>
              <a:t> push –u origin +main</a:t>
            </a:r>
            <a:endParaRPr lang="ko" altLang="en-US" dirty="0"/>
          </a:p>
          <a:p>
            <a:endParaRPr lang="ko-KR" altLang="en-US" dirty="0"/>
          </a:p>
        </p:txBody>
      </p:sp>
    </p:spTree>
    <p:extLst>
      <p:ext uri="{BB962C8B-B14F-4D97-AF65-F5344CB8AC3E}">
        <p14:creationId xmlns:p14="http://schemas.microsoft.com/office/powerpoint/2010/main" val="42500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0" y="4383657"/>
            <a:ext cx="5563517" cy="2533879"/>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9" name="그룹 8">
            <a:extLst>
              <a:ext uri="{FF2B5EF4-FFF2-40B4-BE49-F238E27FC236}">
                <a16:creationId xmlns:a16="http://schemas.microsoft.com/office/drawing/2014/main" id="{F868A564-5C93-444C-9BB7-66C25FFD4D94}"/>
              </a:ext>
            </a:extLst>
          </p:cNvPr>
          <p:cNvGrpSpPr/>
          <p:nvPr/>
        </p:nvGrpSpPr>
        <p:grpSpPr>
          <a:xfrm>
            <a:off x="448315" y="5111827"/>
            <a:ext cx="4476226" cy="1015319"/>
            <a:chOff x="1129831" y="2705521"/>
            <a:chExt cx="5511811" cy="5486037"/>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184731"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372045" y="5031864"/>
              <a:ext cx="5269597" cy="315969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Cloud</a:t>
              </a:r>
              <a:r>
                <a:rPr lang="ko-KR" altLang="en-US" sz="2800" b="1" dirty="0">
                  <a:solidFill>
                    <a:prstClr val="white"/>
                  </a:solidFill>
                  <a:latin typeface="나눔스퀘어 ExtraBold" panose="020B0600000101010101" pitchFamily="50" charset="-127"/>
                  <a:ea typeface="나눔스퀘어 ExtraBold" panose="020B0600000101010101" pitchFamily="50" charset="-127"/>
                </a:rPr>
                <a:t> 특성</a:t>
              </a:r>
              <a:endPar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768082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정의</a:t>
            </a:r>
            <a:endParaRPr lang="ko-KR" altLang="en-US" dirty="0"/>
          </a:p>
        </p:txBody>
      </p:sp>
      <p:sp>
        <p:nvSpPr>
          <p:cNvPr id="5" name="텍스트 개체 틀 4"/>
          <p:cNvSpPr>
            <a:spLocks noGrp="1"/>
          </p:cNvSpPr>
          <p:nvPr>
            <p:ph type="body" sz="quarter" idx="10"/>
          </p:nvPr>
        </p:nvSpPr>
        <p:spPr>
          <a:xfrm>
            <a:off x="455995" y="1505067"/>
            <a:ext cx="11306469" cy="2366417"/>
          </a:xfrm>
        </p:spPr>
        <p:txBody>
          <a:bodyPr/>
          <a:lstStyle/>
          <a:p>
            <a:pPr marL="342900" indent="-342900">
              <a:lnSpc>
                <a:spcPct val="200000"/>
              </a:lnSpc>
              <a:buFont typeface="Wingdings" panose="05000000000000000000" pitchFamily="2" charset="2"/>
              <a:buChar char="§"/>
            </a:pPr>
            <a:r>
              <a:rPr lang="en-US" altLang="ko-KR" sz="2000" dirty="0"/>
              <a:t>On-demand self-service </a:t>
            </a:r>
          </a:p>
          <a:p>
            <a:pPr marL="342900" indent="-342900">
              <a:lnSpc>
                <a:spcPct val="200000"/>
              </a:lnSpc>
              <a:buFont typeface="Wingdings" panose="05000000000000000000" pitchFamily="2" charset="2"/>
              <a:buChar char="§"/>
            </a:pPr>
            <a:r>
              <a:rPr lang="en-US" altLang="ko-KR" sz="2000" dirty="0"/>
              <a:t>Ubiquitous network access </a:t>
            </a:r>
          </a:p>
          <a:p>
            <a:pPr marL="342900" indent="-342900">
              <a:lnSpc>
                <a:spcPct val="200000"/>
              </a:lnSpc>
              <a:buFont typeface="Wingdings" panose="05000000000000000000" pitchFamily="2" charset="2"/>
              <a:buChar char="§"/>
            </a:pPr>
            <a:r>
              <a:rPr lang="en-US" altLang="ko-KR" sz="2000" dirty="0"/>
              <a:t>Location transparent resource pooling </a:t>
            </a:r>
          </a:p>
          <a:p>
            <a:pPr marL="342900" indent="-342900">
              <a:lnSpc>
                <a:spcPct val="200000"/>
              </a:lnSpc>
              <a:buFont typeface="Wingdings" panose="05000000000000000000" pitchFamily="2" charset="2"/>
              <a:buChar char="§"/>
            </a:pPr>
            <a:r>
              <a:rPr lang="en-US" altLang="ko-KR" sz="2000" dirty="0"/>
              <a:t>Rapid elasticity</a:t>
            </a:r>
            <a:endParaRPr lang="ko-KR" altLang="en-US" sz="2000"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02644" y="6292391"/>
            <a:ext cx="11586711" cy="118296"/>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32636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Availability</a:t>
            </a:r>
          </a:p>
          <a:p>
            <a:pPr marL="342900" indent="-342900">
              <a:lnSpc>
                <a:spcPct val="200000"/>
              </a:lnSpc>
              <a:buFont typeface="Wingdings" panose="05000000000000000000" pitchFamily="2" charset="2"/>
              <a:buChar char="§"/>
            </a:pP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17872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 loud </a:t>
            </a:r>
            <a:r>
              <a:rPr lang="ko-KR" altLang="en-US" dirty="0"/>
              <a:t>특성 </a:t>
            </a:r>
            <a:r>
              <a:rPr lang="en-US" altLang="ko-KR" dirty="0"/>
              <a:t>High Availability</a:t>
            </a:r>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r>
              <a:rPr kumimoji="0" lang="en-US" altLang="ko-KR" sz="980" b="0" i="0" u="none" strike="noStrike" kern="1200" cap="none" spc="0" normalizeH="0" baseline="0" noProof="0">
                <a:ln>
                  <a:noFill/>
                </a:ln>
                <a:solidFill>
                  <a:srgbClr val="282828"/>
                </a:solidFill>
                <a:effectLst/>
                <a:uLnTx/>
                <a:uFillTx/>
                <a:latin typeface="Segoe UI Semibold"/>
                <a:ea typeface="+mn-ea"/>
                <a:cs typeface="+mn-cs"/>
              </a:rPr>
              <a:t>Source : </a:t>
            </a:r>
            <a:r>
              <a:rPr kumimoji="0" lang="en-US" altLang="ko-KR" sz="980" b="0" i="0" u="none" strike="noStrike" kern="1200" cap="none" spc="0" normalizeH="0" baseline="0" noProof="0">
                <a:ln>
                  <a:noFill/>
                </a:ln>
                <a:solidFill>
                  <a:srgbClr val="282828"/>
                </a:solidFill>
                <a:effectLst/>
                <a:uLnTx/>
                <a:uFillTx/>
                <a:latin typeface="Segoe UI Semibold"/>
                <a:ea typeface="+mn-ea"/>
                <a:cs typeface="+mn-cs"/>
                <a:hlinkClick r:id="rId2"/>
              </a:rPr>
              <a:t>https://microsoftlearning.github.io/AZ-900T0x-MicrosoftAzureFundamentals/</a:t>
            </a:r>
            <a:endParaRPr kumimoji="0" lang="en-US" altLang="ko-KR" sz="980" b="0" i="0" u="none" strike="noStrike" kern="1200" cap="none" spc="0" normalizeH="0" baseline="0" noProof="0">
              <a:ln>
                <a:noFill/>
              </a:ln>
              <a:solidFill>
                <a:srgbClr val="282828"/>
              </a:solidFill>
              <a:effectLst/>
              <a:uLnTx/>
              <a:uFillTx/>
              <a:latin typeface="Segoe UI Semibold"/>
              <a:ea typeface="+mn-ea"/>
              <a:cs typeface="+mn-cs"/>
            </a:endParaRPr>
          </a:p>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endParaRPr kumimoji="0" lang="ko-KR" altLang="en-US" sz="980" b="0" i="0" u="none" strike="noStrike" kern="1200" cap="none" spc="0" normalizeH="0" baseline="0" noProof="0" dirty="0">
              <a:ln>
                <a:noFill/>
              </a:ln>
              <a:solidFill>
                <a:srgbClr val="282828"/>
              </a:solidFill>
              <a:effectLst/>
              <a:uLnTx/>
              <a:uFillTx/>
              <a:latin typeface="Segoe UI Semibold"/>
              <a:ea typeface="+mn-ea"/>
              <a:cs typeface="+mn-cs"/>
            </a:endParaRPr>
          </a:p>
        </p:txBody>
      </p:sp>
    </p:spTree>
    <p:extLst>
      <p:ext uri="{BB962C8B-B14F-4D97-AF65-F5344CB8AC3E}">
        <p14:creationId xmlns:p14="http://schemas.microsoft.com/office/powerpoint/2010/main" val="35248438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Elastic Computing</a:t>
            </a:r>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09087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0" y="4383657"/>
            <a:ext cx="5563517" cy="2533879"/>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9" name="그룹 8">
            <a:extLst>
              <a:ext uri="{FF2B5EF4-FFF2-40B4-BE49-F238E27FC236}">
                <a16:creationId xmlns:a16="http://schemas.microsoft.com/office/drawing/2014/main" id="{F868A564-5C93-444C-9BB7-66C25FFD4D94}"/>
              </a:ext>
            </a:extLst>
          </p:cNvPr>
          <p:cNvGrpSpPr/>
          <p:nvPr/>
        </p:nvGrpSpPr>
        <p:grpSpPr>
          <a:xfrm>
            <a:off x="448315" y="5111827"/>
            <a:ext cx="4476226" cy="538770"/>
            <a:chOff x="1129831" y="2705521"/>
            <a:chExt cx="5511811" cy="2911117"/>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184731"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372045" y="5031863"/>
              <a:ext cx="5269597" cy="58477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cloud</a:t>
              </a:r>
              <a:r>
                <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 </a:t>
              </a:r>
              <a:r>
                <a:rPr kumimoji="0" lang="en-US" altLang="ko-KR"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platform service</a:t>
              </a:r>
              <a:endPar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59869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TotalTime>
  <Words>2536</Words>
  <Application>Microsoft Office PowerPoint</Application>
  <PresentationFormat>와이드스크린</PresentationFormat>
  <Paragraphs>232</Paragraphs>
  <Slides>34</Slides>
  <Notes>6</Notes>
  <HiddenSlides>0</HiddenSlides>
  <MMClips>0</MMClips>
  <ScaleCrop>false</ScaleCrop>
  <HeadingPairs>
    <vt:vector size="6" baseType="variant">
      <vt:variant>
        <vt:lpstr>사용한 글꼴</vt:lpstr>
      </vt:variant>
      <vt:variant>
        <vt:i4>13</vt:i4>
      </vt:variant>
      <vt:variant>
        <vt:lpstr>테마</vt:lpstr>
      </vt:variant>
      <vt:variant>
        <vt:i4>5</vt:i4>
      </vt:variant>
      <vt:variant>
        <vt:lpstr>슬라이드 제목</vt:lpstr>
      </vt:variant>
      <vt:variant>
        <vt:i4>34</vt:i4>
      </vt:variant>
    </vt:vector>
  </HeadingPairs>
  <TitlesOfParts>
    <vt:vector size="52" baseType="lpstr">
      <vt:lpstr>Arial </vt:lpstr>
      <vt:lpstr>나눔스퀘어 ExtraBold</vt:lpstr>
      <vt:lpstr>맑은 고딕</vt:lpstr>
      <vt:lpstr>Abadi</vt:lpstr>
      <vt:lpstr>Arial</vt:lpstr>
      <vt:lpstr>Arial Black</vt:lpstr>
      <vt:lpstr>Calibri</vt:lpstr>
      <vt:lpstr>Consolas</vt:lpstr>
      <vt:lpstr>Quattrocento Sans</vt:lpstr>
      <vt:lpstr>Segoe UI</vt:lpstr>
      <vt:lpstr>Segoe UI Semibold</vt:lpstr>
      <vt:lpstr>Times New Roman</vt:lpstr>
      <vt:lpstr>Wingdings</vt:lpstr>
      <vt:lpstr>1_Office 테마</vt:lpstr>
      <vt:lpstr>3_Microsoft 365 PPT Template - 2018</vt:lpstr>
      <vt:lpstr>Office Theme</vt:lpstr>
      <vt:lpstr>1_Black Template</vt:lpstr>
      <vt:lpstr>WelcomeDoc</vt:lpstr>
      <vt:lpstr>PowerPoint 프레젠테이션</vt:lpstr>
      <vt:lpstr>PowerPoint 프레젠테이션</vt:lpstr>
      <vt:lpstr>Cloud Platform</vt:lpstr>
      <vt:lpstr>PowerPoint 프레젠테이션</vt:lpstr>
      <vt:lpstr>클라우드 정의</vt:lpstr>
      <vt:lpstr>클라우드 특성</vt:lpstr>
      <vt:lpstr>C loud 특성 High Availability</vt:lpstr>
      <vt:lpstr>Elastic Computing</vt:lpstr>
      <vt:lpstr>PowerPoint 프레젠테이션</vt:lpstr>
      <vt:lpstr>Cloud  Platform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PowerPoint 프레젠테이션</vt:lpstr>
      <vt:lpstr>PowerPoint 프레젠테이션</vt:lpstr>
      <vt:lpstr>PowerPoint 프레젠테이션</vt:lpstr>
      <vt:lpstr>PowerPoint 프레젠테이션</vt:lpstr>
      <vt:lpstr>GitHub</vt:lpstr>
      <vt:lpstr>PowerPoint 프레젠테이션</vt:lpstr>
      <vt:lpstr>PowerPoint 프레젠테이션</vt:lpstr>
      <vt:lpstr>PowerPoint 프레젠테이션</vt:lpstr>
      <vt:lpstr>PowerPoint 프레젠테이션</vt:lpstr>
      <vt:lpstr>PowerPoint 프레젠테이션</vt:lpstr>
      <vt:lpstr>Git</vt:lpstr>
      <vt:lpstr>local git에서  file upload</vt:lpstr>
      <vt:lpstr>Git remote error  강제 push == token 생성</vt:lpstr>
      <vt:lpstr>PowerPoint 프레젠테이션</vt:lpstr>
      <vt:lpstr>GitHub</vt:lpstr>
      <vt:lpstr>PowerPoint 프레젠테이션</vt:lpstr>
      <vt:lpstr>PowerPoint 프레젠테이션</vt:lpstr>
      <vt:lpstr>git push error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노철우</dc:creator>
  <cp:lastModifiedBy>노철우</cp:lastModifiedBy>
  <cp:revision>8</cp:revision>
  <dcterms:created xsi:type="dcterms:W3CDTF">2023-03-08T06:57:04Z</dcterms:created>
  <dcterms:modified xsi:type="dcterms:W3CDTF">2023-06-04T02:28:50Z</dcterms:modified>
</cp:coreProperties>
</file>